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9" r:id="rId3"/>
    <p:sldId id="360" r:id="rId4"/>
    <p:sldId id="325" r:id="rId5"/>
    <p:sldId id="327" r:id="rId6"/>
    <p:sldId id="328" r:id="rId7"/>
    <p:sldId id="329" r:id="rId8"/>
    <p:sldId id="342" r:id="rId9"/>
    <p:sldId id="343" r:id="rId10"/>
    <p:sldId id="365" r:id="rId11"/>
    <p:sldId id="364" r:id="rId12"/>
    <p:sldId id="367" r:id="rId13"/>
    <p:sldId id="366" r:id="rId14"/>
    <p:sldId id="324" r:id="rId15"/>
    <p:sldId id="344" r:id="rId16"/>
    <p:sldId id="331" r:id="rId17"/>
    <p:sldId id="332" r:id="rId18"/>
    <p:sldId id="298" r:id="rId19"/>
    <p:sldId id="333" r:id="rId20"/>
    <p:sldId id="345" r:id="rId21"/>
    <p:sldId id="335" r:id="rId22"/>
    <p:sldId id="334" r:id="rId23"/>
    <p:sldId id="361" r:id="rId24"/>
    <p:sldId id="339" r:id="rId25"/>
    <p:sldId id="346" r:id="rId26"/>
    <p:sldId id="368" r:id="rId27"/>
    <p:sldId id="369" r:id="rId28"/>
    <p:sldId id="370" r:id="rId29"/>
    <p:sldId id="347" r:id="rId30"/>
    <p:sldId id="349" r:id="rId31"/>
    <p:sldId id="348" r:id="rId32"/>
    <p:sldId id="350" r:id="rId33"/>
    <p:sldId id="340" r:id="rId34"/>
    <p:sldId id="357" r:id="rId35"/>
    <p:sldId id="355" r:id="rId36"/>
    <p:sldId id="356" r:id="rId37"/>
    <p:sldId id="353" r:id="rId38"/>
    <p:sldId id="362" r:id="rId39"/>
    <p:sldId id="341" r:id="rId40"/>
    <p:sldId id="294" r:id="rId41"/>
    <p:sldId id="358" r:id="rId42"/>
    <p:sldId id="359" r:id="rId43"/>
    <p:sldId id="291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1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868F6-5A7A-4B68-8874-1D27FFAD224F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31C0-B6DB-4F1B-9FFB-22126CA41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318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6BB30D-AA2E-BBDF-33E4-60C051D39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03ED84-9EE7-01C7-9A3F-CD94A2B6A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1A1C41-3767-F150-F718-B0203340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0B2BE7-0D42-626A-0761-A7EF730B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1C814-4AED-D0AD-8559-1A98D536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1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367B5-598F-5B2C-4263-592CE1B9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AAEB82-6BB9-CF52-CEAB-8B0F85A0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6386FF-982C-9FE5-467B-BFDDA18F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5A4DED-DA8A-C0EA-5B7E-02D5BF04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567EF8-DD18-BF6D-3065-C6DE7825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79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5A27207-3CE7-96A7-E386-58E79F747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21AB9D-2304-1C05-0743-DEAD73DF0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2CBE9B-1F3E-DEB2-2670-9240B22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560DAF-CD8D-1DCB-6FAE-DF62D5A4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CCEA2A-30EF-2A90-FE97-64B19EE3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81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A3D6-996E-3ACF-A316-ADA32C9D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061D-BC4A-11E7-0FDE-7C3CE0DE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91F76F-FC48-1B1E-A829-03BB87E3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B78608-49CA-B3EE-A7E5-2ACE74A8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79ECF8-8E54-2B2E-A3CC-FD351DE5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15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38C6D5-D08C-89D7-F320-B524BA10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73076F-24D9-20A2-A81E-5AAB69851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904F3C-7D1F-8CCE-B010-4F24BD7A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03944C-60D8-8430-6AC6-04B69F3C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3D3A54-9C82-E97E-31AB-D8BA0F8E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7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4B0D7-0EC3-3930-F24E-F74629C3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766ADD-7563-B5C8-9FD3-92D0969F1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009296-0777-6BC2-DF85-4976D65B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1FC86-9E2A-095B-D91D-23BB136C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F6BADF-47A6-FFE7-F5DC-629D6554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5767DD-7101-C390-09D0-01012F8E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05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EC5BBF-DC3B-EBF8-9EE1-75FD6C04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7902B1-053E-C386-67FF-CCFA3BFB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BB2FA0-D638-B8C5-87F2-54575BE4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B4FB2E8-91DA-2B0B-C06A-1AD95F985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50867A-A8AC-607B-B427-84268DF9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D0B4D07-7F05-2AEC-399C-E8F07ECF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EC9F896-C343-AEEA-2FBB-1E574E2C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106F0AD-0F04-8537-6A54-D2FDB72C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34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A17A0-DB54-287C-C840-1EC1ED08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7168A6-6672-BBCF-D8CF-521C77F8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541DE1-AF88-07EF-2C3A-8EC7BEFA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C85CE5-B3EA-79F8-C9BD-7F23C895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0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C4922C3-C3F7-E97D-6886-EBF747D4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576924-8CE9-17DE-E16B-3005DB5B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4A55D7-C386-9E6D-1B58-42BD3AB3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88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F5ED-6142-793B-77A8-FBD4D6CC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F8BD6-1E3F-DC6E-484C-4D5572FA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BA48E7F-2DC2-B7AA-CF34-D296402AF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228CE4-9518-70A2-1DAC-9128BA10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9C9C37-597C-1002-0645-ECF21722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4D275F-98B4-FECB-86CF-A9F5442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44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25BC-CDB4-CD29-4F32-70CA5FC0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0E80D-025A-1B9D-95CF-C410B5333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F2E5B4-5AA0-36D4-B966-FBBF0A39A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5D65B6-B091-CB88-81A8-99790169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326C68-94B9-8C4E-DE22-3CE3A382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4B0097-48EF-B7ED-09FF-CD763DC2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9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402EE56-13CB-D969-F38D-D18FA5EB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530F9C-2901-D44C-4625-EC285D43C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C9E63A-211F-225D-ABDD-5351E888D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EE63C-B33E-42C0-B578-3D7A6C1A2B6E}" type="datetimeFigureOut">
              <a:rPr lang="it-IT" smtClean="0"/>
              <a:t>16/07/2024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97F50C-E2A2-8146-DA04-1195AF21B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AA1CE1-AC3B-6D49-ACD0-815738EF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49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77E1B8-B98D-33B8-6407-9C9841E47361}"/>
              </a:ext>
            </a:extLst>
          </p:cNvPr>
          <p:cNvSpPr txBox="1"/>
          <p:nvPr/>
        </p:nvSpPr>
        <p:spPr>
          <a:xfrm>
            <a:off x="4025011" y="2279337"/>
            <a:ext cx="414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Gilroy" panose="00000800000000000000" pitchFamily="2" charset="0"/>
              </a:rPr>
              <a:t>Computer Vision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9A6DCE52-BCA0-6CFE-0987-FFD2E5F019C3}"/>
              </a:ext>
            </a:extLst>
          </p:cNvPr>
          <p:cNvSpPr txBox="1">
            <a:spLocks/>
          </p:cNvSpPr>
          <p:nvPr/>
        </p:nvSpPr>
        <p:spPr>
          <a:xfrm>
            <a:off x="1523999" y="5220138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Gilroy Light" panose="00000400000000000000" pitchFamily="50" charset="0"/>
              </a:rPr>
              <a:t>Damiano Imola – 2109063</a:t>
            </a:r>
          </a:p>
          <a:p>
            <a:r>
              <a:rPr lang="it-IT" dirty="0">
                <a:latin typeface="Gilroy Light" panose="00000400000000000000" pitchFamily="50" charset="0"/>
              </a:rPr>
              <a:t>Prof: Irene Amerini</a:t>
            </a:r>
          </a:p>
        </p:txBody>
      </p:sp>
      <p:pic>
        <p:nvPicPr>
          <p:cNvPr id="7" name="Immagine 6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0BE8B69-4806-D8AF-2FC7-3F42F2FF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"/>
            <a:ext cx="4127500" cy="1484368"/>
          </a:xfrm>
          <a:prstGeom prst="rect">
            <a:avLst/>
          </a:prstGeom>
        </p:spPr>
      </p:pic>
      <p:pic>
        <p:nvPicPr>
          <p:cNvPr id="10" name="Immagine 9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DEE6552-4A78-6A6E-16C9-C7366436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8700" cy="1482585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F7290D4F-7301-977D-8268-6900F7A7D6C9}"/>
              </a:ext>
            </a:extLst>
          </p:cNvPr>
          <p:cNvSpPr txBox="1">
            <a:spLocks/>
          </p:cNvSpPr>
          <p:nvPr/>
        </p:nvSpPr>
        <p:spPr>
          <a:xfrm>
            <a:off x="1523999" y="3454529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roy" panose="00000800000000000000" pitchFamily="2" charset="0"/>
              </a:rPr>
              <a:t>Real-Time Monocular Depth Estimation</a:t>
            </a:r>
          </a:p>
          <a:p>
            <a:r>
              <a:rPr lang="en-US" dirty="0">
                <a:latin typeface="Gilroy" panose="00000800000000000000" pitchFamily="2" charset="0"/>
              </a:rPr>
              <a:t>in low resources devices.</a:t>
            </a:r>
            <a:endParaRPr lang="it-IT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0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(1)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97302B3-D255-0A19-D75D-D192F0683E53}"/>
              </a:ext>
            </a:extLst>
          </p:cNvPr>
          <p:cNvSpPr/>
          <p:nvPr/>
        </p:nvSpPr>
        <p:spPr>
          <a:xfrm>
            <a:off x="2231815" y="1445105"/>
            <a:ext cx="7728369" cy="5047770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69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(2)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2053" name="Picture 5" descr="image/png">
            <a:extLst>
              <a:ext uri="{FF2B5EF4-FFF2-40B4-BE49-F238E27FC236}">
                <a16:creationId xmlns:a16="http://schemas.microsoft.com/office/drawing/2014/main" id="{16B19892-94F5-4F28-8EE7-316CE587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3" y="2133600"/>
            <a:ext cx="11318253" cy="3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7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(3)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098" name="Picture 2" descr="Volo in mongolfiera: ecco perché volare in mongolfiera è un'esperienza da  non perdere - Milano Mongolfiere">
            <a:extLst>
              <a:ext uri="{FF2B5EF4-FFF2-40B4-BE49-F238E27FC236}">
                <a16:creationId xmlns:a16="http://schemas.microsoft.com/office/drawing/2014/main" id="{04073632-3137-4260-C7E5-8BD49DEC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619393"/>
            <a:ext cx="8905875" cy="49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8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(2)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EE741A6-354F-4281-4804-BD9A4B73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01" y="1523983"/>
            <a:ext cx="9234996" cy="16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«The model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not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only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has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handle images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taken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with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different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cameras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and camera settings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but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also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has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learn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adjust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for the large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variations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in the overall scale of the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scenes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.</a:t>
            </a:r>
            <a:r>
              <a:rPr lang="it-IT" altLang="it-IT" sz="2400" dirty="0">
                <a:solidFill>
                  <a:schemeClr val="accent2">
                    <a:lumMod val="75000"/>
                  </a:schemeClr>
                </a:solidFill>
                <a:latin typeface="Gilroy Light" panose="00000400000000000000" pitchFamily="50" charset="0"/>
              </a:rPr>
              <a:t>»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3" name="Picture 5" descr="image/png">
            <a:extLst>
              <a:ext uri="{FF2B5EF4-FFF2-40B4-BE49-F238E27FC236}">
                <a16:creationId xmlns:a16="http://schemas.microsoft.com/office/drawing/2014/main" id="{16B19892-94F5-4F28-8EE7-316CE587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3397250"/>
            <a:ext cx="93440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88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41000" r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Gilroy Light" panose="00000400000000000000" pitchFamily="50" charset="0"/>
              </a:rPr>
              <a:t>The scale variation problem</a:t>
            </a: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1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02000" r="-11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The depth challenge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5000" r="-3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The depth challenge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1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271222" y="1690688"/>
            <a:ext cx="3679212" cy="96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 rot="16200000">
            <a:off x="6501500" y="1066509"/>
            <a:ext cx="3218658" cy="6925253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20000" t="-10000" r="20000" b="-1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271222" y="1736326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Size: 32x32 then super resolution.</a:t>
            </a:r>
          </a:p>
          <a:p>
            <a:pPr marL="0" indent="0" algn="just">
              <a:buNone/>
            </a:pPr>
            <a:endParaRPr lang="en-US" sz="18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1 FPS with 512KB Ram</a:t>
            </a:r>
            <a:endParaRPr lang="en-US" sz="1800" b="0" i="0" dirty="0"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0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032377" y="1337765"/>
            <a:ext cx="4156907" cy="87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 rot="16200000">
            <a:off x="6324297" y="941598"/>
            <a:ext cx="3573068" cy="6925253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t="15000" b="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032377" y="1337765"/>
            <a:ext cx="415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Additional “-S” variant.</a:t>
            </a:r>
          </a:p>
          <a:p>
            <a:pPr marL="0" indent="0" algn="just">
              <a:buNone/>
            </a:pPr>
            <a:endParaRPr lang="en-US" sz="18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18.4&amp;30.5 FPS on NVIDIA Jetson Nano</a:t>
            </a:r>
            <a:endParaRPr lang="en-US" sz="1800" b="0" i="0" dirty="0"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9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2050" name="Picture 2" descr="Buy a Raspberry Pi Zero 2 W – Raspberry Pi">
            <a:extLst>
              <a:ext uri="{FF2B5EF4-FFF2-40B4-BE49-F238E27FC236}">
                <a16:creationId xmlns:a16="http://schemas.microsoft.com/office/drawing/2014/main" id="{728CD548-8546-BE42-0D5B-C1CA4F3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6954"/>
            <a:ext cx="5263692" cy="35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6A4CE8CA-793B-7827-9815-F5297921F000}"/>
              </a:ext>
            </a:extLst>
          </p:cNvPr>
          <p:cNvSpPr/>
          <p:nvPr/>
        </p:nvSpPr>
        <p:spPr>
          <a:xfrm>
            <a:off x="3426864" y="5272755"/>
            <a:ext cx="1666429" cy="839593"/>
          </a:xfrm>
          <a:custGeom>
            <a:avLst/>
            <a:gdLst>
              <a:gd name="connsiteX0" fmla="*/ 0 w 1427147"/>
              <a:gd name="connsiteY0" fmla="*/ 0 h 964410"/>
              <a:gd name="connsiteX1" fmla="*/ 256374 w 1427147"/>
              <a:gd name="connsiteY1" fmla="*/ 897309 h 964410"/>
              <a:gd name="connsiteX2" fmla="*/ 1427147 w 1427147"/>
              <a:gd name="connsiteY2" fmla="*/ 905854 h 96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7147" h="964410">
                <a:moveTo>
                  <a:pt x="0" y="0"/>
                </a:moveTo>
                <a:cubicBezTo>
                  <a:pt x="9258" y="373166"/>
                  <a:pt x="18516" y="746333"/>
                  <a:pt x="256374" y="897309"/>
                </a:cubicBezTo>
                <a:cubicBezTo>
                  <a:pt x="494232" y="1048285"/>
                  <a:pt x="1190714" y="895884"/>
                  <a:pt x="1427147" y="905854"/>
                </a:cubicBezTo>
              </a:path>
            </a:pathLst>
          </a:custGeom>
          <a:noFill/>
          <a:ln w="44450"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FDAE01-4BE3-5C7F-F88A-9E5907DFC3D2}"/>
              </a:ext>
            </a:extLst>
          </p:cNvPr>
          <p:cNvSpPr txBox="1"/>
          <p:nvPr/>
        </p:nvSpPr>
        <p:spPr>
          <a:xfrm>
            <a:off x="5093293" y="5692551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Zero W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B8585A-4A61-6FCF-EA1B-60394D0D89E9}"/>
              </a:ext>
            </a:extLst>
          </p:cNvPr>
          <p:cNvSpPr txBox="1"/>
          <p:nvPr/>
        </p:nvSpPr>
        <p:spPr>
          <a:xfrm>
            <a:off x="7409204" y="1690689"/>
            <a:ext cx="41685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 </a:t>
            </a:r>
            <a:r>
              <a:rPr lang="it-IT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1GHz single-core CPU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ExtraBold" panose="000009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 512MB RAM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Mini HDMI® 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Micro USB OTG 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Micro USB power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HAT-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compatible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40-pin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header</a:t>
            </a: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Composite video and reset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headers</a:t>
            </a: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CSI camera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connector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(v1.3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only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)</a:t>
            </a:r>
          </a:p>
        </p:txBody>
      </p:sp>
      <p:pic>
        <p:nvPicPr>
          <p:cNvPr id="2054" name="Picture 6" descr="Download Raspberry Pi Logo in SVG Vector or PNG File Format - Logo.wine">
            <a:extLst>
              <a:ext uri="{FF2B5EF4-FFF2-40B4-BE49-F238E27FC236}">
                <a16:creationId xmlns:a16="http://schemas.microsoft.com/office/drawing/2014/main" id="{48A73C06-9EBF-81D1-59DC-0C516540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25" y="2432228"/>
            <a:ext cx="1259391" cy="8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9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032377" y="1074100"/>
            <a:ext cx="415690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2">
                  <a:lumMod val="2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032377" y="1074100"/>
            <a:ext cx="4156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Leverages self-supervision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Developed new occlusion handling method and </a:t>
            </a: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Edge-Aware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Smoothness</a:t>
            </a: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 Loss.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9A912-43BE-310E-D5E3-905E793D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63" y="2565303"/>
            <a:ext cx="4990933" cy="366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98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Proposed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methods</a:t>
            </a:r>
            <a:r>
              <a:rPr lang="it-IT" sz="4400" dirty="0">
                <a:latin typeface="Gilroy" panose="00000800000000000000" pitchFamily="2" charset="0"/>
              </a:rPr>
              <a:t>: </a:t>
            </a:r>
            <a:r>
              <a:rPr lang="it-IT" sz="4400" dirty="0" err="1">
                <a:latin typeface="Gilroy" panose="00000800000000000000" pitchFamily="2" charset="0"/>
              </a:rPr>
              <a:t>MonoDeRT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8238A1D-EB69-F94D-3246-AF8CAFE02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901" y="1350014"/>
            <a:ext cx="10218198" cy="53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40657FD-8A02-9547-820E-D699608A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4" y="2123382"/>
            <a:ext cx="10515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518151-226A-26DF-F9E2-E411DACEE358}"/>
              </a:ext>
            </a:extLst>
          </p:cNvPr>
          <p:cNvSpPr txBox="1">
            <a:spLocks/>
          </p:cNvSpPr>
          <p:nvPr/>
        </p:nvSpPr>
        <p:spPr>
          <a:xfrm>
            <a:off x="900344" y="376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Gilroy" panose="00000800000000000000" pitchFamily="2" charset="0"/>
              </a:rPr>
              <a:t>Down-/Up-sampling with </a:t>
            </a:r>
            <a:r>
              <a:rPr lang="it-IT" dirty="0" err="1">
                <a:latin typeface="Gilroy" panose="00000800000000000000" pitchFamily="2" charset="0"/>
              </a:rPr>
              <a:t>interpolation</a:t>
            </a:r>
            <a:endParaRPr lang="it-IT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4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Dataset: NYU Depth Dataset V2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DC62B-68AF-DEA0-4982-49E31B1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7" y="1869205"/>
            <a:ext cx="7201509" cy="43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York University | Facebook">
            <a:extLst>
              <a:ext uri="{FF2B5EF4-FFF2-40B4-BE49-F238E27FC236}">
                <a16:creationId xmlns:a16="http://schemas.microsoft.com/office/drawing/2014/main" id="{FE5E315F-5C45-8B47-5E29-49ABB08F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134" y="566240"/>
            <a:ext cx="923331" cy="9233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EB7297-8891-3809-F46B-59EF0F25E98B}"/>
              </a:ext>
            </a:extLst>
          </p:cNvPr>
          <p:cNvSpPr txBox="1"/>
          <p:nvPr/>
        </p:nvSpPr>
        <p:spPr>
          <a:xfrm>
            <a:off x="8022439" y="1869205"/>
            <a:ext cx="3793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Gilroy" panose="00000800000000000000" pitchFamily="2" charset="0"/>
              </a:rPr>
              <a:t>~408.000 </a:t>
            </a:r>
            <a:r>
              <a:rPr lang="it-IT" dirty="0" err="1">
                <a:latin typeface="Gilroy Light" panose="00000400000000000000" pitchFamily="50" charset="0"/>
              </a:rPr>
              <a:t>total</a:t>
            </a:r>
            <a:r>
              <a:rPr lang="it-IT" dirty="0">
                <a:latin typeface="Gilroy Light" panose="00000400000000000000" pitchFamily="50" charset="0"/>
              </a:rPr>
              <a:t> samples</a:t>
            </a:r>
          </a:p>
          <a:p>
            <a:endParaRPr lang="it-IT" dirty="0">
              <a:latin typeface="Gilroy Light" panose="00000400000000000000" pitchFamily="50" charset="0"/>
            </a:endParaRPr>
          </a:p>
          <a:p>
            <a:r>
              <a:rPr lang="it-IT" dirty="0" err="1">
                <a:latin typeface="Gilroy Light" panose="00000400000000000000" pitchFamily="50" charset="0"/>
              </a:rPr>
              <a:t>Trained</a:t>
            </a:r>
            <a:r>
              <a:rPr lang="it-IT" dirty="0">
                <a:latin typeface="Gilroy Light" panose="00000400000000000000" pitchFamily="50" charset="0"/>
              </a:rPr>
              <a:t> </a:t>
            </a:r>
            <a:r>
              <a:rPr lang="it-IT" dirty="0" err="1">
                <a:latin typeface="Gilroy Light" panose="00000400000000000000" pitchFamily="50" charset="0"/>
              </a:rPr>
              <a:t>against</a:t>
            </a:r>
            <a:r>
              <a:rPr lang="it-IT" dirty="0">
                <a:latin typeface="Gilroy Light" panose="00000400000000000000" pitchFamily="50" charset="0"/>
              </a:rPr>
              <a:t> </a:t>
            </a:r>
            <a:r>
              <a:rPr lang="it-IT" dirty="0">
                <a:latin typeface="Gilroy" panose="00000800000000000000" pitchFamily="2" charset="0"/>
              </a:rPr>
              <a:t>~50.000</a:t>
            </a:r>
            <a:r>
              <a:rPr lang="it-IT" dirty="0">
                <a:latin typeface="Gilroy Light" panose="00000400000000000000" pitchFamily="50" charset="0"/>
              </a:rPr>
              <a:t> samples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3D3B5C-790A-473D-CAEB-6551D73F3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6" y="2943073"/>
            <a:ext cx="3205610" cy="32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" panose="00000800000000000000" pitchFamily="2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 (Scale-Invariant Logarithmic error)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Absolute scale of depth values can vary widely depending on the scene.</a:t>
            </a:r>
            <a:endParaRPr lang="en-US" sz="15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088E78-9961-A67D-9E25-6F39E698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01" y="3797296"/>
            <a:ext cx="2865684" cy="3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C69CEE-ED42-4E84-83D4-1C5D4E2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84" y="2527069"/>
            <a:ext cx="5063232" cy="9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9879436-A733-E5D8-E528-0ADB55C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36069"/>
            <a:ext cx="5310185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7FBF997-D5BE-685F-251A-AF532165D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203393" cy="48021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sz="1500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BerHu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Particularly effective in managing outliers, which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are common in depth estimation tasks.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5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E962FDA-89FA-8E3A-98CB-9B075F18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69" y="2998481"/>
            <a:ext cx="6445188" cy="8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BA2A531-0551-1C31-1A22-073DA78F32D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203393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SiLog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(Scale-Invariant Logarithmic error)</a:t>
            </a:r>
            <a:endParaRPr lang="en-US" sz="1500" dirty="0">
              <a:solidFill>
                <a:schemeClr val="bg2">
                  <a:lumMod val="7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algn="just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SSIM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(Structural similarity index measure)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Gilroy Light" panose="00000400000000000000" pitchFamily="50" charset="0"/>
              </a:rPr>
              <a:t>M</a:t>
            </a:r>
            <a:r>
              <a:rPr lang="en-US" sz="1600" i="0" dirty="0">
                <a:effectLst/>
                <a:latin typeface="Gilroy Light" panose="00000400000000000000" pitchFamily="50" charset="0"/>
              </a:rPr>
              <a:t>easures the perceptual similarity between the predicted and ground truth depth maps. To make prediction aligned with human perception.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" panose="00000800000000000000" pitchFamily="2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 (Scale-Invariant Logarithmic error)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Absolute scale of depth values can vary widely depending on the scene.</a:t>
            </a:r>
            <a:endParaRPr lang="en-US" sz="15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088E78-9961-A67D-9E25-6F39E698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01" y="4286478"/>
            <a:ext cx="2865684" cy="3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C69CEE-ED42-4E84-83D4-1C5D4E2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84" y="3016251"/>
            <a:ext cx="5063232" cy="9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22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DE7C14-18D2-D4C2-BB9E-B01C817A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05" y="248575"/>
            <a:ext cx="6650988" cy="37463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59C0C0-1EBD-A37A-2F0F-D68C653B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" y="3111622"/>
            <a:ext cx="6650988" cy="374637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87E849-FDCD-D3D5-43B6-0CFB3CC3979C}"/>
              </a:ext>
            </a:extLst>
          </p:cNvPr>
          <p:cNvSpPr txBox="1"/>
          <p:nvPr/>
        </p:nvSpPr>
        <p:spPr>
          <a:xfrm>
            <a:off x="6815561" y="5963094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Original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Zero W camera cover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8B41CBB-BBC9-98A5-9D20-11C98785E430}"/>
              </a:ext>
            </a:extLst>
          </p:cNvPr>
          <p:cNvSpPr txBox="1"/>
          <p:nvPr/>
        </p:nvSpPr>
        <p:spPr>
          <a:xfrm>
            <a:off x="9299019" y="4111502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 Zero W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camera stand</a:t>
            </a:r>
          </a:p>
        </p:txBody>
      </p:sp>
    </p:spTree>
    <p:extLst>
      <p:ext uri="{BB962C8B-B14F-4D97-AF65-F5344CB8AC3E}">
        <p14:creationId xmlns:p14="http://schemas.microsoft.com/office/powerpoint/2010/main" val="203274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BerHu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particularly effective in managing outliers, which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are common in depth estimation tasks.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9879436-A733-E5D8-E528-0ADB55C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5" y="3429000"/>
            <a:ext cx="5310185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4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i="0" dirty="0">
                <a:effectLst/>
                <a:latin typeface="Gilroy" panose="00000800000000000000" pitchFamily="2" charset="0"/>
              </a:rPr>
              <a:t>SSIM</a:t>
            </a:r>
            <a:r>
              <a:rPr lang="en-US" i="0" dirty="0">
                <a:effectLst/>
                <a:latin typeface="Gilroy Light" panose="00000400000000000000" pitchFamily="50" charset="0"/>
              </a:rPr>
              <a:t> (Structural similarity index measure)</a:t>
            </a:r>
            <a:br>
              <a:rPr lang="en-US" i="0" dirty="0">
                <a:effectLst/>
                <a:latin typeface="Gilroy Light" panose="00000400000000000000" pitchFamily="50" charset="0"/>
              </a:rPr>
            </a:br>
            <a:r>
              <a:rPr lang="en-US" sz="1600" dirty="0">
                <a:latin typeface="Gilroy Light" panose="00000400000000000000" pitchFamily="50" charset="0"/>
              </a:rPr>
              <a:t>M</a:t>
            </a:r>
            <a:r>
              <a:rPr lang="en-US" sz="1600" i="0" dirty="0">
                <a:effectLst/>
                <a:latin typeface="Gilroy Light" panose="00000400000000000000" pitchFamily="50" charset="0"/>
              </a:rPr>
              <a:t>easures the perceptual similarity between the predicted and ground truth depth maps. To make prediction aligned with human perception.</a:t>
            </a:r>
            <a:endParaRPr lang="en-US" sz="1600" b="0" i="0" dirty="0"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E962FDA-89FA-8E3A-98CB-9B075F18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69" y="3354569"/>
            <a:ext cx="6445188" cy="8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12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Metrics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8059F4-9F57-DFBE-A61A-BB9D559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1707847"/>
            <a:ext cx="3823135" cy="8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822E8E-9973-5C77-A5B3-195D177A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3900793"/>
            <a:ext cx="4003829" cy="8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6DFB253-B104-106E-9DEA-2C9DD616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858680"/>
            <a:ext cx="4003829" cy="89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8485015-E017-B164-2BFA-FB80D8DE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485"/>
            <a:ext cx="5391878" cy="77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6D725184-5C7C-07A5-0D27-20D8E31C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63" y="1690688"/>
            <a:ext cx="3929109" cy="8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564BE03E-E87F-6D3C-70EA-50513A0A2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2912402"/>
            <a:ext cx="4899050" cy="66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EDCF7F-3EA1-397B-AF14-F1EECEEA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64" y="5128387"/>
            <a:ext cx="10760472" cy="8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1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Training and </a:t>
            </a:r>
            <a:r>
              <a:rPr lang="it-IT" sz="4400" dirty="0" err="1">
                <a:latin typeface="Gilroy" panose="00000800000000000000" pitchFamily="2" charset="0"/>
              </a:rPr>
              <a:t>valid</a:t>
            </a:r>
            <a:r>
              <a:rPr lang="it-IT" dirty="0" err="1">
                <a:latin typeface="Gilroy" panose="00000800000000000000" pitchFamily="2" charset="0"/>
              </a:rPr>
              <a:t>ation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metrics</a:t>
            </a:r>
            <a:r>
              <a:rPr lang="it-IT" sz="4400" dirty="0">
                <a:latin typeface="Gilroy" panose="00000800000000000000" pitchFamily="2" charset="0"/>
              </a:rPr>
              <a:t> trend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219B6CC-C600-7B32-D2F3-F42B3E81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4" y="1464341"/>
            <a:ext cx="11464031" cy="53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9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Batch </a:t>
            </a:r>
            <a:r>
              <a:rPr lang="it-IT" sz="4400" dirty="0" err="1">
                <a:latin typeface="Gilroy" panose="00000800000000000000" pitchFamily="2" charset="0"/>
              </a:rPr>
              <a:t>predictions</a:t>
            </a:r>
            <a:r>
              <a:rPr lang="it-IT" sz="4400" dirty="0">
                <a:latin typeface="Gilroy" panose="00000800000000000000" pitchFamily="2" charset="0"/>
              </a:rPr>
              <a:t> – Train mode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" name="Immagine 2" descr="Immagine che contiene schermata, collage&#10;&#10;Descrizione generata automaticamente">
            <a:extLst>
              <a:ext uri="{FF2B5EF4-FFF2-40B4-BE49-F238E27FC236}">
                <a16:creationId xmlns:a16="http://schemas.microsoft.com/office/drawing/2014/main" id="{65EA82A5-3EB3-9992-1B83-9D813E6A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65" y="1469086"/>
            <a:ext cx="9368069" cy="50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Batch </a:t>
            </a:r>
            <a:r>
              <a:rPr lang="it-IT" sz="4400" dirty="0" err="1">
                <a:latin typeface="Gilroy" panose="00000800000000000000" pitchFamily="2" charset="0"/>
              </a:rPr>
              <a:t>predictions</a:t>
            </a:r>
            <a:r>
              <a:rPr lang="it-IT" sz="4400" dirty="0">
                <a:latin typeface="Gilroy" panose="00000800000000000000" pitchFamily="2" charset="0"/>
              </a:rPr>
              <a:t> – </a:t>
            </a:r>
            <a:r>
              <a:rPr lang="it-IT" sz="4400" dirty="0" err="1">
                <a:latin typeface="Gilroy" panose="00000800000000000000" pitchFamily="2" charset="0"/>
              </a:rPr>
              <a:t>Eval</a:t>
            </a:r>
            <a:r>
              <a:rPr lang="it-IT" sz="4400" dirty="0">
                <a:latin typeface="Gilroy" panose="00000800000000000000" pitchFamily="2" charset="0"/>
              </a:rPr>
              <a:t> mode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" name="Immagine 3" descr="Immagine che contiene schermata, collage&#10;&#10;Descrizione generata automaticamente">
            <a:extLst>
              <a:ext uri="{FF2B5EF4-FFF2-40B4-BE49-F238E27FC236}">
                <a16:creationId xmlns:a16="http://schemas.microsoft.com/office/drawing/2014/main" id="{0C5BB47B-BDD3-6118-6DCF-3DE61135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83" y="1690688"/>
            <a:ext cx="3774433" cy="5030564"/>
          </a:xfrm>
          <a:prstGeom prst="rect">
            <a:avLst/>
          </a:prstGeom>
        </p:spPr>
      </p:pic>
      <p:pic>
        <p:nvPicPr>
          <p:cNvPr id="7" name="Immagine 6" descr="Immagine che contiene schermata, collage, viola&#10;&#10;Descrizione generata automaticamente">
            <a:extLst>
              <a:ext uri="{FF2B5EF4-FFF2-40B4-BE49-F238E27FC236}">
                <a16:creationId xmlns:a16="http://schemas.microsoft.com/office/drawing/2014/main" id="{A2938F81-F797-9AFD-4436-91CBEA5B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76" y="1690688"/>
            <a:ext cx="3774433" cy="5030564"/>
          </a:xfrm>
          <a:prstGeom prst="rect">
            <a:avLst/>
          </a:prstGeom>
        </p:spPr>
      </p:pic>
      <p:pic>
        <p:nvPicPr>
          <p:cNvPr id="10" name="Immagine 9" descr="Immagine che contiene schermata, viola, violetto, stanza&#10;&#10;Descrizione generata automaticamente">
            <a:extLst>
              <a:ext uri="{FF2B5EF4-FFF2-40B4-BE49-F238E27FC236}">
                <a16:creationId xmlns:a16="http://schemas.microsoft.com/office/drawing/2014/main" id="{FEDC117D-F009-2AAE-3A47-7582AC835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2" y="1690688"/>
            <a:ext cx="3774432" cy="50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2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d">
            <a:hlinkClick r:id="" action="ppaction://media"/>
            <a:extLst>
              <a:ext uri="{FF2B5EF4-FFF2-40B4-BE49-F238E27FC236}">
                <a16:creationId xmlns:a16="http://schemas.microsoft.com/office/drawing/2014/main" id="{E6E57976-FE4D-3E08-E1C7-D6D13DB345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735" y="216735"/>
            <a:ext cx="6424529" cy="64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The </a:t>
            </a:r>
            <a:r>
              <a:rPr lang="it-IT" sz="4400" dirty="0" err="1">
                <a:latin typeface="Gilroy" panose="00000800000000000000" pitchFamily="2" charset="0"/>
              </a:rPr>
              <a:t>lightweight</a:t>
            </a:r>
            <a:r>
              <a:rPr lang="it-IT" sz="4400" dirty="0">
                <a:latin typeface="Gilroy" panose="00000800000000000000" pitchFamily="2" charset="0"/>
              </a:rPr>
              <a:t> model</a:t>
            </a:r>
            <a:endParaRPr lang="it-IT" dirty="0">
              <a:latin typeface="Gilroy" panose="000008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68ECB12-622E-F515-49D7-9AFA9B39A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36698"/>
              </p:ext>
            </p:extLst>
          </p:nvPr>
        </p:nvGraphicFramePr>
        <p:xfrm>
          <a:off x="838199" y="2318955"/>
          <a:ext cx="10515600" cy="295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47911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444807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835031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91831415"/>
                    </a:ext>
                  </a:extLst>
                </a:gridCol>
              </a:tblGrid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Checkpoint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Quantized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 model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341167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MonoDeRT</a:t>
                      </a:r>
                      <a:endParaRPr lang="it-IT" dirty="0">
                        <a:latin typeface="Gilroy Light" panose="000004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" panose="00000800000000000000" pitchFamily="2" charset="0"/>
                        </a:rPr>
                        <a:t>21.97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" panose="00000800000000000000" pitchFamily="2" charset="0"/>
                        </a:rPr>
                        <a:t>7.31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" panose="00000800000000000000" pitchFamily="2" charset="0"/>
                        </a:rPr>
                        <a:t>1.89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0849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RT </a:t>
                      </a:r>
                      <a:r>
                        <a:rPr lang="it-IT" dirty="0" err="1">
                          <a:latin typeface="Gilroy Light" panose="00000400000000000000" pitchFamily="50" charset="0"/>
                        </a:rPr>
                        <a:t>MonoDepth</a:t>
                      </a:r>
                      <a:endParaRPr lang="it-IT" dirty="0">
                        <a:latin typeface="Gilroy Light" panose="000004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67.74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23.12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878996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Unet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 (4 </a:t>
                      </a:r>
                      <a:r>
                        <a:rPr lang="it-IT" dirty="0" err="1">
                          <a:latin typeface="Gilroy Light" panose="00000400000000000000" pitchFamily="50" charset="0"/>
                        </a:rPr>
                        <a:t>layers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63.00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 Light" panose="00000400000000000000" pitchFamily="50" charset="0"/>
                        </a:rPr>
                        <a:t>21.50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46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9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3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73DCDA-6F02-E90B-8131-33F97C01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80"/>
            <a:ext cx="12192000" cy="9954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A70414-C01B-314E-9AB4-66BE8484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418"/>
            <a:ext cx="12192000" cy="953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EFC27-B9A7-A365-DB7E-235DC41F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4169"/>
            <a:ext cx="12192000" cy="9655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3EB1FA1-1080-DEA2-9EB2-C3BB16E1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8756"/>
            <a:ext cx="12192000" cy="10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3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73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75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watching free png 19767862 PNG">
            <a:extLst>
              <a:ext uri="{FF2B5EF4-FFF2-40B4-BE49-F238E27FC236}">
                <a16:creationId xmlns:a16="http://schemas.microsoft.com/office/drawing/2014/main" id="{489BA562-1802-06A4-05CE-B049A80A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1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77E1B8-B98D-33B8-6407-9C9841E47361}"/>
              </a:ext>
            </a:extLst>
          </p:cNvPr>
          <p:cNvSpPr txBox="1"/>
          <p:nvPr/>
        </p:nvSpPr>
        <p:spPr>
          <a:xfrm>
            <a:off x="4025011" y="2068544"/>
            <a:ext cx="414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Gilroy" panose="00000800000000000000" pitchFamily="2" charset="0"/>
              </a:rPr>
              <a:t>Computer Vision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9A6DCE52-BCA0-6CFE-0987-FFD2E5F019C3}"/>
              </a:ext>
            </a:extLst>
          </p:cNvPr>
          <p:cNvSpPr txBox="1">
            <a:spLocks/>
          </p:cNvSpPr>
          <p:nvPr/>
        </p:nvSpPr>
        <p:spPr>
          <a:xfrm>
            <a:off x="1523999" y="5369608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Gilroy Light" panose="00000400000000000000" pitchFamily="50" charset="0"/>
              </a:rPr>
              <a:t>Damiano Imola – 2109063</a:t>
            </a:r>
          </a:p>
          <a:p>
            <a:r>
              <a:rPr lang="it-IT" dirty="0">
                <a:latin typeface="Gilroy Light" panose="00000400000000000000" pitchFamily="50" charset="0"/>
              </a:rPr>
              <a:t>Prof: Irene Amerini</a:t>
            </a:r>
          </a:p>
        </p:txBody>
      </p:sp>
      <p:pic>
        <p:nvPicPr>
          <p:cNvPr id="7" name="Immagine 6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0BE8B69-4806-D8AF-2FC7-3F42F2FF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"/>
            <a:ext cx="4127500" cy="1484368"/>
          </a:xfrm>
          <a:prstGeom prst="rect">
            <a:avLst/>
          </a:prstGeom>
        </p:spPr>
      </p:pic>
      <p:pic>
        <p:nvPicPr>
          <p:cNvPr id="10" name="Immagine 9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DEE6552-4A78-6A6E-16C9-C7366436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8700" cy="1482585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F7290D4F-7301-977D-8268-6900F7A7D6C9}"/>
              </a:ext>
            </a:extLst>
          </p:cNvPr>
          <p:cNvSpPr txBox="1">
            <a:spLocks/>
          </p:cNvSpPr>
          <p:nvPr/>
        </p:nvSpPr>
        <p:spPr>
          <a:xfrm>
            <a:off x="1523999" y="3362388"/>
            <a:ext cx="9144000" cy="148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Gilroy" panose="00000800000000000000" pitchFamily="2" charset="0"/>
              </a:rPr>
              <a:t>MonoDeRT</a:t>
            </a:r>
            <a:r>
              <a:rPr lang="en-US" sz="2400" dirty="0">
                <a:latin typeface="Gilroy" panose="00000800000000000000" pitchFamily="2" charset="0"/>
              </a:rPr>
              <a:t>:</a:t>
            </a:r>
          </a:p>
          <a:p>
            <a:r>
              <a:rPr lang="en-US" sz="2400" dirty="0">
                <a:latin typeface="Gilroy" panose="00000800000000000000" pitchFamily="2" charset="0"/>
              </a:rPr>
              <a:t>A novel light-weight Real-Time architecture</a:t>
            </a:r>
          </a:p>
          <a:p>
            <a:r>
              <a:rPr lang="en-US" sz="2400" dirty="0">
                <a:latin typeface="Gilroy" panose="00000800000000000000" pitchFamily="2" charset="0"/>
              </a:rPr>
              <a:t>for Monocular Depth Estimation.</a:t>
            </a:r>
            <a:endParaRPr lang="it-IT" sz="2400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Introduction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Related</a:t>
            </a:r>
            <a:r>
              <a:rPr lang="it-IT" sz="4000" dirty="0"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Proposed</a:t>
            </a:r>
            <a:r>
              <a:rPr lang="it-IT" sz="4000" dirty="0">
                <a:latin typeface="Gilroy" panose="00000800000000000000" pitchFamily="2" charset="0"/>
              </a:rPr>
              <a:t> </a:t>
            </a:r>
            <a:r>
              <a:rPr lang="it-IT" sz="4000" dirty="0" err="1">
                <a:latin typeface="Gilroy" panose="00000800000000000000" pitchFamily="2" charset="0"/>
              </a:rPr>
              <a:t>methods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latin typeface="Gilroy" panose="00000800000000000000" pitchFamily="2" charset="0"/>
              </a:rPr>
              <a:t>metrics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Experimental</a:t>
            </a:r>
            <a:r>
              <a:rPr lang="it-IT" sz="4000" dirty="0">
                <a:latin typeface="Gilroy" panose="00000800000000000000" pitchFamily="2" charset="0"/>
              </a:rPr>
              <a:t> </a:t>
            </a:r>
            <a:r>
              <a:rPr lang="it-IT" sz="4000" dirty="0" err="1">
                <a:latin typeface="Gilroy" panose="00000800000000000000" pitchFamily="2" charset="0"/>
              </a:rPr>
              <a:t>results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Conclusion</a:t>
            </a:r>
            <a:endParaRPr lang="it-IT" sz="4000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61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Introduction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56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– The </a:t>
            </a:r>
            <a:r>
              <a:rPr lang="it-IT" sz="4400" dirty="0" err="1">
                <a:latin typeface="Gilroy" panose="00000800000000000000" pitchFamily="2" charset="0"/>
              </a:rPr>
              <a:t>ill-posed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problem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7" name="Immagine 6" descr="Immagine che contiene veicolo, automobile, Veicolo terrestre, aria aperta&#10;&#10;Descrizione generata automaticamente">
            <a:extLst>
              <a:ext uri="{FF2B5EF4-FFF2-40B4-BE49-F238E27FC236}">
                <a16:creationId xmlns:a16="http://schemas.microsoft.com/office/drawing/2014/main" id="{D1399B1E-37CD-81D4-B20F-A62BE193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9" y="2401474"/>
            <a:ext cx="6161104" cy="3080552"/>
          </a:xfrm>
          <a:prstGeom prst="rect">
            <a:avLst/>
          </a:prstGeom>
        </p:spPr>
      </p:pic>
      <p:pic>
        <p:nvPicPr>
          <p:cNvPr id="9" name="Immagine 8" descr="Immagine che contiene arredo, vestiti, persona, interno&#10;&#10;Descrizione generata automaticamente">
            <a:extLst>
              <a:ext uri="{FF2B5EF4-FFF2-40B4-BE49-F238E27FC236}">
                <a16:creationId xmlns:a16="http://schemas.microsoft.com/office/drawing/2014/main" id="{EBEE5EE3-6B98-BFFC-8C1D-1D45CD13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2189951"/>
            <a:ext cx="4777634" cy="35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2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The </a:t>
            </a:r>
            <a:r>
              <a:rPr lang="it-IT" sz="4400" dirty="0" err="1">
                <a:latin typeface="Gilroy" panose="00000800000000000000" pitchFamily="2" charset="0"/>
              </a:rPr>
              <a:t>applications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97302B3-D255-0A19-D75D-D192F0683E53}"/>
              </a:ext>
            </a:extLst>
          </p:cNvPr>
          <p:cNvSpPr/>
          <p:nvPr/>
        </p:nvSpPr>
        <p:spPr>
          <a:xfrm>
            <a:off x="1921658" y="1445105"/>
            <a:ext cx="8348684" cy="5047770"/>
          </a:xfrm>
          <a:prstGeom prst="roundRect">
            <a:avLst>
              <a:gd name="adj" fmla="val 5059"/>
            </a:avLst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89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</Template>
  <TotalTime>2466</TotalTime>
  <Words>762</Words>
  <Application>Microsoft Office PowerPoint</Application>
  <PresentationFormat>Widescreen</PresentationFormat>
  <Paragraphs>250</Paragraphs>
  <Slides>43</Slides>
  <Notes>0</Notes>
  <HiddenSlides>7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Gilroy</vt:lpstr>
      <vt:lpstr>Gilroy ExtraBold</vt:lpstr>
      <vt:lpstr>Gilroy Light</vt:lpstr>
      <vt:lpstr>Tema di Office</vt:lpstr>
      <vt:lpstr>Presentazione standard di PowerPoint</vt:lpstr>
      <vt:lpstr>The Fail</vt:lpstr>
      <vt:lpstr>The Fail</vt:lpstr>
      <vt:lpstr>The Fail</vt:lpstr>
      <vt:lpstr>Presentazione standard di PowerPoint</vt:lpstr>
      <vt:lpstr>Presentazione standard di PowerPoint</vt:lpstr>
      <vt:lpstr>Presentazione standard di PowerPoint</vt:lpstr>
      <vt:lpstr>Introduction – The ill-posed problem</vt:lpstr>
      <vt:lpstr>Introduction – The applications</vt:lpstr>
      <vt:lpstr>Introduction – Challenges (1)</vt:lpstr>
      <vt:lpstr>Introduction – Challenges (2)</vt:lpstr>
      <vt:lpstr>Introduction – Challenges (3)</vt:lpstr>
      <vt:lpstr>Introduction – Challenges (2)</vt:lpstr>
      <vt:lpstr>Introduction - Challenges</vt:lpstr>
      <vt:lpstr>Introduction - Challenges</vt:lpstr>
      <vt:lpstr>Introduction - Challenges</vt:lpstr>
      <vt:lpstr>Presentazione standard di PowerPoint</vt:lpstr>
      <vt:lpstr>Related works</vt:lpstr>
      <vt:lpstr>Related works</vt:lpstr>
      <vt:lpstr>Related works</vt:lpstr>
      <vt:lpstr>Presentazione standard di PowerPoint</vt:lpstr>
      <vt:lpstr>Proposed methods: MonoDeRT</vt:lpstr>
      <vt:lpstr>Presentazione standard di PowerPoint</vt:lpstr>
      <vt:lpstr>Presentazione standard di PowerPoint</vt:lpstr>
      <vt:lpstr>Dataset: NYU Depth Dataset V2</vt:lpstr>
      <vt:lpstr>Losses</vt:lpstr>
      <vt:lpstr>Losses</vt:lpstr>
      <vt:lpstr>Losses</vt:lpstr>
      <vt:lpstr>Losses</vt:lpstr>
      <vt:lpstr>Losses</vt:lpstr>
      <vt:lpstr>Losses</vt:lpstr>
      <vt:lpstr>Metrics</vt:lpstr>
      <vt:lpstr>Presentazione standard di PowerPoint</vt:lpstr>
      <vt:lpstr>Training and validation metrics trend</vt:lpstr>
      <vt:lpstr>Batch predictions – Train mode</vt:lpstr>
      <vt:lpstr>Batch predictions – Eval mode</vt:lpstr>
      <vt:lpstr>Presentazione standard di PowerPoint</vt:lpstr>
      <vt:lpstr>The lightweight model</vt:lpstr>
      <vt:lpstr>Presentazione standard di PowerPoint</vt:lpstr>
      <vt:lpstr>Conclusions</vt:lpstr>
      <vt:lpstr>Conclusions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Damiano Imola</dc:creator>
  <cp:lastModifiedBy>Damiano Imola</cp:lastModifiedBy>
  <cp:revision>41</cp:revision>
  <dcterms:created xsi:type="dcterms:W3CDTF">2024-06-19T06:36:26Z</dcterms:created>
  <dcterms:modified xsi:type="dcterms:W3CDTF">2024-07-16T12:04:24Z</dcterms:modified>
</cp:coreProperties>
</file>